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6" r:id="rId3"/>
    <p:sldId id="264" r:id="rId4"/>
    <p:sldId id="265" r:id="rId5"/>
    <p:sldId id="286" r:id="rId6"/>
    <p:sldId id="276" r:id="rId7"/>
    <p:sldId id="258" r:id="rId8"/>
    <p:sldId id="292" r:id="rId9"/>
    <p:sldId id="287" r:id="rId10"/>
    <p:sldId id="297" r:id="rId11"/>
    <p:sldId id="288" r:id="rId12"/>
    <p:sldId id="262" r:id="rId13"/>
    <p:sldId id="263" r:id="rId14"/>
    <p:sldId id="280" r:id="rId15"/>
    <p:sldId id="282" r:id="rId16"/>
    <p:sldId id="283" r:id="rId17"/>
    <p:sldId id="284" r:id="rId18"/>
    <p:sldId id="285" r:id="rId19"/>
    <p:sldId id="281" r:id="rId20"/>
    <p:sldId id="259" r:id="rId21"/>
    <p:sldId id="260" r:id="rId22"/>
    <p:sldId id="268" r:id="rId23"/>
    <p:sldId id="266" r:id="rId24"/>
    <p:sldId id="271" r:id="rId25"/>
    <p:sldId id="273" r:id="rId26"/>
    <p:sldId id="275" r:id="rId27"/>
    <p:sldId id="289" r:id="rId28"/>
    <p:sldId id="290" r:id="rId29"/>
    <p:sldId id="291" r:id="rId30"/>
    <p:sldId id="272" r:id="rId31"/>
    <p:sldId id="274" r:id="rId32"/>
    <p:sldId id="278" r:id="rId33"/>
    <p:sldId id="277" r:id="rId34"/>
    <p:sldId id="279" r:id="rId35"/>
    <p:sldId id="295" r:id="rId36"/>
    <p:sldId id="294" r:id="rId37"/>
    <p:sldId id="296" r:id="rId38"/>
    <p:sldId id="267" r:id="rId39"/>
    <p:sldId id="269" r:id="rId40"/>
    <p:sldId id="270" r:id="rId41"/>
    <p:sldId id="293" r:id="rId42"/>
    <p:sldId id="261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7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EB714-8E4A-494E-9EF0-8667F79D617F}" type="datetimeFigureOut">
              <a:rPr lang="en-US" smtClean="0"/>
              <a:pPr/>
              <a:t>11/19/11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7898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Welcome!</a:t>
            </a:r>
            <a:br>
              <a:rPr lang="en-US" dirty="0" smtClean="0"/>
            </a:br>
            <a:r>
              <a:rPr lang="en-US" sz="4222" dirty="0" smtClean="0"/>
              <a:t>Introducing Proof Using Formal Systems </a:t>
            </a:r>
            <a:endParaRPr lang="en-US" sz="4222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4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Please:</a:t>
            </a:r>
          </a:p>
          <a:p>
            <a:r>
              <a:rPr lang="en-US" sz="2800" dirty="0" smtClean="0"/>
              <a:t>grab a packet,</a:t>
            </a:r>
          </a:p>
          <a:p>
            <a:r>
              <a:rPr lang="en-US" sz="2800" dirty="0" smtClean="0"/>
              <a:t>take a few moments with the reflection questions,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nd then dive into the first </a:t>
            </a:r>
            <a:r>
              <a:rPr lang="en-US" sz="2800" dirty="0" err="1" smtClean="0"/>
              <a:t>WORDs</a:t>
            </a:r>
            <a:r>
              <a:rPr lang="en-US" sz="2800" dirty="0" smtClean="0"/>
              <a:t> worksheet!</a:t>
            </a:r>
          </a:p>
          <a:p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Work by yourself of with a partner, as you see fit.</a:t>
            </a:r>
          </a:p>
          <a:p>
            <a:pPr algn="ctr">
              <a:buNone/>
            </a:pPr>
            <a:r>
              <a:rPr lang="en-US" sz="2800" dirty="0" smtClean="0"/>
              <a:t>Let me know if you have questions.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>
            <a:noAutofit/>
          </a:bodyPr>
          <a:lstStyle/>
          <a:p>
            <a:r>
              <a:rPr lang="en-US" sz="5000" dirty="0" smtClean="0"/>
              <a:t>Introducing Proof </a:t>
            </a:r>
            <a:br>
              <a:rPr lang="en-US" sz="5000" dirty="0" smtClean="0"/>
            </a:br>
            <a:r>
              <a:rPr lang="en-US" sz="5000" dirty="0" smtClean="0"/>
              <a:t>Using Formal Systems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26802"/>
            <a:ext cx="6400800" cy="1752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Justin Lanier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Saint Ann’s School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Brooklyn, NY</a:t>
            </a:r>
            <a:endParaRPr lang="en-US" dirty="0"/>
          </a:p>
        </p:txBody>
      </p:sp>
      <p:pic>
        <p:nvPicPr>
          <p:cNvPr id="4" name="Picture 3" descr="ichoosemathheader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279402"/>
            <a:ext cx="6686702" cy="1215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799" y="5818124"/>
            <a:ext cx="7944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www.ichoosemath.wordpress.com         @</a:t>
            </a:r>
            <a:r>
              <a:rPr lang="en-US" sz="2400" dirty="0" err="1" smtClean="0"/>
              <a:t>j_lanier</a:t>
            </a:r>
            <a:r>
              <a:rPr lang="en-US" sz="2400" dirty="0" smtClean="0"/>
              <a:t>             </a:t>
            </a:r>
            <a:r>
              <a:rPr lang="en-US" sz="2400" dirty="0" err="1" smtClean="0"/>
              <a:t>justin.lanier@gmail.com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654" y="495666"/>
            <a:ext cx="8208884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the following rules to change each “word” (each string of letters) into the other.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Next to each step, write down which rule you use.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1) Any letter can change into an A.</a:t>
            </a:r>
          </a:p>
          <a:p>
            <a:r>
              <a:rPr lang="en-US" dirty="0" smtClean="0"/>
              <a:t>2) Two Cs in a row can turn into a B.</a:t>
            </a:r>
          </a:p>
          <a:p>
            <a:r>
              <a:rPr lang="en-US" dirty="0" smtClean="0"/>
              <a:t>3) Any word can be doubled.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	(1)						  (2)						   (3)</a:t>
            </a:r>
          </a:p>
          <a:p>
            <a:r>
              <a:rPr lang="en-US" dirty="0" smtClean="0"/>
              <a:t>C						B						C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ACAC					ABAB					B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43" y="310150"/>
            <a:ext cx="4432300" cy="635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368" y="1111013"/>
            <a:ext cx="3000843" cy="4286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0835" y="1122521"/>
            <a:ext cx="35027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MIU system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2774950"/>
            <a:ext cx="8788400" cy="130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24" y="278813"/>
            <a:ext cx="8878776" cy="627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88938"/>
          <a:ext cx="8229600" cy="23825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Middle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School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Plant seeds</a:t>
                      </a:r>
                      <a:r>
                        <a:rPr lang="en-US" baseline="0" dirty="0" smtClean="0"/>
                        <a:t> about proof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Encounter mathematics that doesn’t involve numbers or shapes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Try out an activity with a sequential, algebraic “feel” without jumping to </a:t>
                      </a:r>
                      <a:r>
                        <a:rPr lang="en-US" baseline="0" dirty="0" smtClean="0"/>
                        <a:t>algebra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Introduce “impossible” problems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Give</a:t>
                      </a:r>
                      <a:r>
                        <a:rPr lang="en-US" baseline="0" dirty="0" smtClean="0"/>
                        <a:t> a concrete picture of proof that’s distinct from geometrical content</a:t>
                      </a:r>
                      <a:endParaRPr lang="en-US" dirty="0" smtClean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Highlight the importance and role of axioms in a formal system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Introduce</a:t>
                      </a:r>
                      <a:r>
                        <a:rPr lang="en-US" baseline="0" dirty="0" smtClean="0"/>
                        <a:t> transformations, invariants, and even groups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88938"/>
          <a:ext cx="8229600" cy="23825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Middle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School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Plant seeds</a:t>
                      </a:r>
                      <a:r>
                        <a:rPr lang="en-US" baseline="0" dirty="0" smtClean="0"/>
                        <a:t> about proof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Encounter mathematics that doesn’t involve numbers or shapes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Try out an activity with a sequential, algebraic “feel” without jumping to </a:t>
                      </a:r>
                      <a:r>
                        <a:rPr lang="en-US" baseline="0" dirty="0" smtClean="0"/>
                        <a:t>algebra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Introduce “impossible” problems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Give</a:t>
                      </a:r>
                      <a:r>
                        <a:rPr lang="en-US" baseline="0" dirty="0" smtClean="0"/>
                        <a:t> a concrete picture of proof that’s distinct from geometrical content</a:t>
                      </a:r>
                      <a:endParaRPr lang="en-US" dirty="0" smtClean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Highlight the importance and role of axioms in a formal system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Introduce</a:t>
                      </a:r>
                      <a:r>
                        <a:rPr lang="en-US" baseline="0" dirty="0" smtClean="0"/>
                        <a:t> transformations, invariants, and even groups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48845" y="3909479"/>
          <a:ext cx="6096000" cy="210819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Create mathematics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Learn to critique and reflect upon mathematical systems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Build mathematical taste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Participate in a mathematical </a:t>
                      </a:r>
                      <a:r>
                        <a:rPr lang="en-US" dirty="0" smtClean="0"/>
                        <a:t>community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Have a blast!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proof for?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proof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634" y="1600200"/>
            <a:ext cx="7002166" cy="4525963"/>
          </a:xfrm>
        </p:spPr>
        <p:txBody>
          <a:bodyPr/>
          <a:lstStyle/>
          <a:p>
            <a:r>
              <a:rPr lang="en-US" dirty="0" smtClean="0"/>
              <a:t>To verify?</a:t>
            </a:r>
          </a:p>
          <a:p>
            <a:r>
              <a:rPr lang="en-US" dirty="0" smtClean="0"/>
              <a:t>To explain?</a:t>
            </a:r>
          </a:p>
          <a:p>
            <a:r>
              <a:rPr lang="en-US" dirty="0" smtClean="0"/>
              <a:t>To convince?</a:t>
            </a:r>
          </a:p>
          <a:p>
            <a:r>
              <a:rPr lang="en-US" dirty="0" smtClean="0"/>
              <a:t>To connect?</a:t>
            </a:r>
          </a:p>
          <a:p>
            <a:r>
              <a:rPr lang="en-US" dirty="0" smtClean="0"/>
              <a:t>To examine assumptions?</a:t>
            </a:r>
          </a:p>
          <a:p>
            <a:r>
              <a:rPr lang="en-US" dirty="0" smtClean="0"/>
              <a:t>To build a system?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proof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634" y="1600200"/>
            <a:ext cx="7002166" cy="4525963"/>
          </a:xfrm>
        </p:spPr>
        <p:txBody>
          <a:bodyPr/>
          <a:lstStyle/>
          <a:p>
            <a:r>
              <a:rPr lang="en-US" dirty="0" smtClean="0"/>
              <a:t>To verify?</a:t>
            </a:r>
          </a:p>
          <a:p>
            <a:r>
              <a:rPr lang="en-US" dirty="0" smtClean="0"/>
              <a:t>To explain?</a:t>
            </a:r>
          </a:p>
          <a:p>
            <a:r>
              <a:rPr lang="en-US" dirty="0" smtClean="0"/>
              <a:t>To convince?</a:t>
            </a:r>
          </a:p>
          <a:p>
            <a:r>
              <a:rPr lang="en-US" dirty="0" smtClean="0"/>
              <a:t>To connect?</a:t>
            </a:r>
          </a:p>
          <a:p>
            <a:r>
              <a:rPr lang="en-US" dirty="0" smtClean="0"/>
              <a:t>To examine assumptions?</a:t>
            </a:r>
          </a:p>
          <a:p>
            <a:r>
              <a:rPr lang="en-US" dirty="0" smtClean="0"/>
              <a:t>To build a system?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99889" y="5258460"/>
            <a:ext cx="14387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Yes!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47" y="495665"/>
            <a:ext cx="8503165" cy="57592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47" y="495665"/>
            <a:ext cx="8503165" cy="57592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53288" y="2865567"/>
            <a:ext cx="1099681" cy="2323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82" y="569815"/>
            <a:ext cx="3741674" cy="55950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21493" r="21493"/>
          <a:stretch>
            <a:fillRect/>
          </a:stretch>
        </p:blipFill>
        <p:spPr>
          <a:xfrm>
            <a:off x="5451940" y="1027810"/>
            <a:ext cx="2425695" cy="414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27" y="447158"/>
            <a:ext cx="7229259" cy="5693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27" y="447158"/>
            <a:ext cx="7229259" cy="5693768"/>
          </a:xfrm>
          <a:prstGeom prst="rect">
            <a:avLst/>
          </a:prstGeom>
        </p:spPr>
      </p:pic>
      <p:sp>
        <p:nvSpPr>
          <p:cNvPr id="3" name="Diamond 2"/>
          <p:cNvSpPr/>
          <p:nvPr/>
        </p:nvSpPr>
        <p:spPr>
          <a:xfrm>
            <a:off x="1982523" y="4631376"/>
            <a:ext cx="2013500" cy="1215248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27" y="447158"/>
            <a:ext cx="7229259" cy="5693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85" y="515440"/>
            <a:ext cx="7467999" cy="5866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54"/>
            <a:ext cx="4658822" cy="64256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335" y="216855"/>
            <a:ext cx="4848533" cy="6425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48" y="608457"/>
            <a:ext cx="8285795" cy="47317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2612" y="6211311"/>
            <a:ext cx="7565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http://www.algebra.com/algebra/homework/Geometry-proofs/Geometry_proofs.faq?hide_answers</a:t>
            </a:r>
            <a:r>
              <a:rPr lang="en-US" sz="1200" dirty="0" smtClean="0"/>
              <a:t>=1&amp;beginning=90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26163"/>
            <a:ext cx="8229600" cy="286601"/>
          </a:xfrm>
        </p:spPr>
        <p:txBody>
          <a:bodyPr>
            <a:normAutofit fontScale="47500" lnSpcReduction="20000"/>
          </a:bodyPr>
          <a:lstStyle/>
          <a:p>
            <a:pPr algn="r">
              <a:buNone/>
            </a:pPr>
            <a:r>
              <a:rPr lang="en-US" dirty="0" smtClean="0"/>
              <a:t>http://mathauthority.blogspot.com/2011/01/geometry-online-question-1.html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49" y="324344"/>
            <a:ext cx="6291327" cy="5721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57" y="294302"/>
            <a:ext cx="4183185" cy="63352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grayscl/>
            <a:lum contrast="17000"/>
          </a:blip>
          <a:stretch>
            <a:fillRect/>
          </a:stretch>
        </p:blipFill>
        <p:spPr>
          <a:xfrm>
            <a:off x="5187859" y="1037611"/>
            <a:ext cx="3191397" cy="4321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1155"/>
            <a:ext cx="8229600" cy="53438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		“A proof, that is, a mathematical argument, is a work of fiction, a poem. Its goal is to </a:t>
            </a:r>
            <a:r>
              <a:rPr lang="en-US" i="1" dirty="0" smtClean="0"/>
              <a:t>satisfy. </a:t>
            </a:r>
            <a:r>
              <a:rPr lang="en-US" dirty="0" smtClean="0"/>
              <a:t>A beautiful proof should explain, and it should explain clearly, deeply, and elegantly… </a:t>
            </a:r>
          </a:p>
          <a:p>
            <a:pPr>
              <a:buNone/>
            </a:pPr>
            <a:r>
              <a:rPr lang="en-US" dirty="0" smtClean="0"/>
              <a:t>			“There is nothing charming about what passes for proof in geometry class. Students are presented a rigid and dogmatic format in which their so-called “proofs” are to be conducted— a format as unnecessary and inappropriate as insisting that children who wish to plant a garden refer to their flowers by genus and species.”</a:t>
            </a:r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en-US" dirty="0" smtClean="0"/>
              <a:t>--from </a:t>
            </a:r>
            <a:r>
              <a:rPr lang="en-US" i="1" dirty="0" smtClean="0"/>
              <a:t>A Mathematician’s Lament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arguments about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Jordan: I tried and tried and number 8 wasn’t possible (because if you changed the letters it wouldn’t work.  Or doubled.)</a:t>
            </a:r>
          </a:p>
          <a:p>
            <a:r>
              <a:rPr lang="en-US" dirty="0" smtClean="0"/>
              <a:t>Lily: I think number 8 is impossible because when you double CAC it becomes CACCAC and you can’t make that combination into 4 letters.</a:t>
            </a:r>
          </a:p>
          <a:p>
            <a:r>
              <a:rPr lang="en-US" dirty="0" smtClean="0"/>
              <a:t>Tucker: 8 is impossible.  You can’t double it (CACCAC  CABAC  CAAAC  no)</a:t>
            </a:r>
          </a:p>
          <a:p>
            <a:pPr>
              <a:buNone/>
            </a:pPr>
            <a:r>
              <a:rPr lang="en-US" dirty="0" smtClean="0"/>
              <a:t>    Can’t change letters (CAA  CAACAA  no)</a:t>
            </a:r>
          </a:p>
          <a:p>
            <a:pPr>
              <a:buNone/>
            </a:pPr>
            <a:r>
              <a:rPr lang="en-US" dirty="0" smtClean="0"/>
              <a:t>    It’s not possible.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85" y="322607"/>
            <a:ext cx="7976557" cy="6172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15" y="182221"/>
            <a:ext cx="8425723" cy="6326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202" y="360635"/>
            <a:ext cx="7033612" cy="63070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54818" y="360635"/>
            <a:ext cx="738647" cy="4298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29" y="219630"/>
            <a:ext cx="7118631" cy="63910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08602" y="816351"/>
            <a:ext cx="997822" cy="3628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07513" y="997762"/>
            <a:ext cx="997822" cy="3628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247650"/>
            <a:ext cx="6908800" cy="636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Reflecting and Critiquing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Consider the rules that you and your classmates have added as </a:t>
            </a:r>
            <a:r>
              <a:rPr lang="en-US" b="1" dirty="0" smtClean="0"/>
              <a:t>Rule #4</a:t>
            </a:r>
            <a:r>
              <a:rPr lang="en-US" dirty="0" smtClean="0"/>
              <a:t> to the </a:t>
            </a:r>
            <a:r>
              <a:rPr lang="en-US" b="1" dirty="0" smtClean="0"/>
              <a:t>ABC</a:t>
            </a:r>
            <a:r>
              <a:rPr lang="en-US" dirty="0" smtClean="0"/>
              <a:t> system.  Which new rule is…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the most powerful (makes solving problems much easier)?  </a:t>
            </a:r>
          </a:p>
          <a:p>
            <a:pPr lvl="0"/>
            <a:r>
              <a:rPr lang="en-US" dirty="0" smtClean="0"/>
              <a:t>the least powerful (doesn’t add many new possibilities to the system)?</a:t>
            </a:r>
          </a:p>
          <a:p>
            <a:pPr lvl="0"/>
            <a:r>
              <a:rPr lang="en-US" dirty="0" smtClean="0"/>
              <a:t>the most useful (can be used in many circumstances)?</a:t>
            </a:r>
          </a:p>
          <a:p>
            <a:pPr lvl="0"/>
            <a:r>
              <a:rPr lang="en-US" dirty="0" smtClean="0"/>
              <a:t>the least useful (hardly ever gets used)?</a:t>
            </a:r>
          </a:p>
          <a:p>
            <a:pPr lvl="0"/>
            <a:r>
              <a:rPr lang="en-US" dirty="0" smtClean="0"/>
              <a:t>the trickiest?</a:t>
            </a:r>
          </a:p>
          <a:p>
            <a:pPr lvl="0"/>
            <a:r>
              <a:rPr lang="en-US" dirty="0" smtClean="0"/>
              <a:t>the most creative?</a:t>
            </a:r>
          </a:p>
          <a:p>
            <a:pPr lvl="0"/>
            <a:r>
              <a:rPr lang="en-US" dirty="0" smtClean="0"/>
              <a:t>the </a:t>
            </a:r>
            <a:r>
              <a:rPr lang="en-US" dirty="0" err="1" smtClean="0"/>
              <a:t>somethingelsest</a:t>
            </a:r>
            <a:r>
              <a:rPr lang="en-US" dirty="0" smtClean="0"/>
              <a:t>?</a:t>
            </a:r>
          </a:p>
          <a:p>
            <a:r>
              <a:rPr lang="en-US" dirty="0" smtClean="0"/>
              <a:t>Be sure to give reasons for your choices and examples!!!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98" y="480175"/>
            <a:ext cx="8620386" cy="5824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403467"/>
            <a:ext cx="6286500" cy="347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822" y="4261836"/>
            <a:ext cx="62865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822" y="1002974"/>
            <a:ext cx="5854700" cy="1816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822" y="3975100"/>
            <a:ext cx="5715000" cy="109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62" y="1448065"/>
            <a:ext cx="3367244" cy="3377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542" y="1448065"/>
            <a:ext cx="3008434" cy="3136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155700"/>
            <a:ext cx="5334000" cy="454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97" y="596066"/>
            <a:ext cx="7999184" cy="4979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893"/>
            <a:ext cx="8993518" cy="5780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313" y="1254655"/>
            <a:ext cx="3208381" cy="40384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4" y="201365"/>
            <a:ext cx="4358416" cy="6443653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25257" y="402728"/>
            <a:ext cx="8642135" cy="6555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				Describe what </a:t>
            </a:r>
            <a:r>
              <a:rPr lang="en-US" dirty="0" err="1" smtClean="0"/>
              <a:t>isometry</a:t>
            </a:r>
            <a:r>
              <a:rPr lang="en-US" dirty="0" smtClean="0"/>
              <a:t> or combination of </a:t>
            </a:r>
            <a:r>
              <a:rPr lang="en-US" dirty="0" err="1" smtClean="0"/>
              <a:t>isometries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					takes the first triangle in each pair to the second.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														</a:t>
            </a:r>
            <a:r>
              <a:rPr lang="en-US" sz="2400" dirty="0" err="1" smtClean="0"/>
              <a:t>c</a:t>
            </a:r>
            <a:r>
              <a:rPr lang="en-US" sz="2400" dirty="0" smtClean="0"/>
              <a:t> to </a:t>
            </a:r>
            <a:r>
              <a:rPr lang="en-US" sz="2400" dirty="0" err="1" smtClean="0"/>
              <a:t>h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</a:t>
            </a:r>
            <a:r>
              <a:rPr lang="en-US" sz="2400" dirty="0" err="1" smtClean="0"/>
              <a:t>b</a:t>
            </a:r>
            <a:r>
              <a:rPr lang="en-US" sz="2400" dirty="0" smtClean="0"/>
              <a:t> to </a:t>
            </a:r>
            <a:r>
              <a:rPr lang="en-US" sz="2400" dirty="0" err="1" smtClean="0"/>
              <a:t>d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a to </a:t>
            </a:r>
            <a:r>
              <a:rPr lang="en-US" sz="2400" dirty="0" err="1" smtClean="0"/>
              <a:t>b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</a:t>
            </a:r>
            <a:r>
              <a:rPr lang="en-US" sz="2400" dirty="0" err="1" smtClean="0"/>
              <a:t>f</a:t>
            </a:r>
            <a:r>
              <a:rPr lang="en-US" sz="2400" dirty="0" smtClean="0"/>
              <a:t> to </a:t>
            </a:r>
            <a:r>
              <a:rPr lang="en-US" sz="2400" dirty="0" err="1" smtClean="0"/>
              <a:t>b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</a:t>
            </a:r>
            <a:r>
              <a:rPr lang="en-US" sz="2400" dirty="0" err="1" smtClean="0"/>
              <a:t>g</a:t>
            </a:r>
            <a:r>
              <a:rPr lang="en-US" sz="2400" dirty="0" smtClean="0"/>
              <a:t> to </a:t>
            </a:r>
            <a:r>
              <a:rPr lang="en-US" sz="2400" dirty="0" err="1" smtClean="0"/>
              <a:t>f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       				</a:t>
            </a:r>
            <a:r>
              <a:rPr lang="en-US" sz="2400" dirty="0" err="1" smtClean="0"/>
              <a:t>c</a:t>
            </a:r>
            <a:r>
              <a:rPr lang="en-US" sz="2400" dirty="0" smtClean="0"/>
              <a:t> to a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       				a to </a:t>
            </a:r>
            <a:r>
              <a:rPr lang="en-US" sz="2400" dirty="0" err="1" smtClean="0"/>
              <a:t>g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     					</a:t>
            </a:r>
            <a:r>
              <a:rPr lang="en-US" sz="2400" dirty="0" err="1" smtClean="0"/>
              <a:t>e</a:t>
            </a:r>
            <a:r>
              <a:rPr lang="en-US" sz="2400" dirty="0" smtClean="0"/>
              <a:t> to </a:t>
            </a:r>
            <a:r>
              <a:rPr lang="en-US" sz="2400" dirty="0" err="1" smtClean="0"/>
              <a:t>d</a:t>
            </a:r>
            <a:endParaRPr lang="en-US" sz="2400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pPr algn="ctr"/>
            <a:r>
              <a:rPr lang="en-US" sz="2400" b="1" i="1" dirty="0" smtClean="0"/>
              <a:t>		Make up a problem of your own inspired by the one above.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166" y="1332102"/>
            <a:ext cx="5217973" cy="372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5626"/>
            <a:ext cx="8686800" cy="5115246"/>
          </a:xfr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Isometries</a:t>
            </a:r>
            <a:r>
              <a:rPr lang="en-US" dirty="0" smtClean="0"/>
              <a:t>: Decide under what conditions a planar shape can be mapped to a congruent copy of itself lying in the same plane through a series of reflections.  When this is possible, describe how the process of reflecting transpires and give bounds for how many reflections it takes.  Some cases to consider are.  </a:t>
            </a:r>
            <a:r>
              <a:rPr lang="en-US" dirty="0" err="1" smtClean="0"/>
              <a:t>Geogebra</a:t>
            </a:r>
            <a:r>
              <a:rPr lang="en-US" dirty="0" smtClean="0"/>
              <a:t> and patty paper with a stencil could be good tools to use for this challenge.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88938"/>
          <a:ext cx="8229600" cy="23825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Middle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School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Plant seeds</a:t>
                      </a:r>
                      <a:r>
                        <a:rPr lang="en-US" baseline="0" dirty="0" smtClean="0"/>
                        <a:t> about proof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Encounter mathematics that doesn’t involve numbers or shapes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Try out an activity with a sequential, algebraic “feel” without jumping to </a:t>
                      </a:r>
                      <a:r>
                        <a:rPr lang="en-US" baseline="0" dirty="0" smtClean="0"/>
                        <a:t>algebra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Introduce “impossible” problems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Give</a:t>
                      </a:r>
                      <a:r>
                        <a:rPr lang="en-US" baseline="0" dirty="0" smtClean="0"/>
                        <a:t> a concrete picture of proof that’s distinct from geometrical content</a:t>
                      </a:r>
                      <a:endParaRPr lang="en-US" dirty="0" smtClean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Highlight the importance and role of axioms in a formal system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Introduce</a:t>
                      </a:r>
                      <a:r>
                        <a:rPr lang="en-US" baseline="0" dirty="0" smtClean="0"/>
                        <a:t> transformations, invariants, and even groups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48845" y="3909479"/>
          <a:ext cx="6096000" cy="210819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Create mathematics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Learn to critique and reflect upon mathematical systems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Build mathematical taste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Participate in a mathematical </a:t>
                      </a:r>
                      <a:r>
                        <a:rPr lang="en-US" dirty="0" smtClean="0"/>
                        <a:t>community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Have a blast!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81138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Thanks for coming!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68296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I’d love to hear from you:</a:t>
            </a:r>
          </a:p>
          <a:p>
            <a:pPr algn="ctr">
              <a:buNone/>
            </a:pPr>
            <a:r>
              <a:rPr lang="en-US" dirty="0" err="1" smtClean="0"/>
              <a:t>justin.lanier@gmail.com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81" y="5080573"/>
            <a:ext cx="534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Feedback!  Questions!  Anecdotes!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1205</Words>
  <Application>Microsoft Macintosh PowerPoint</Application>
  <PresentationFormat>On-screen Show (4:3)</PresentationFormat>
  <Paragraphs>130</Paragraphs>
  <Slides>42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Welcome! Introducing Proof Using Formal Systems </vt:lpstr>
      <vt:lpstr>Introducing Proof  Using Formal Systems</vt:lpstr>
      <vt:lpstr>Slide 3</vt:lpstr>
      <vt:lpstr>Slide 4</vt:lpstr>
      <vt:lpstr>Slide 5</vt:lpstr>
      <vt:lpstr>Slide 6</vt:lpstr>
      <vt:lpstr>Slide 7</vt:lpstr>
      <vt:lpstr>Slide 8</vt:lpstr>
      <vt:lpstr>What is proof for?</vt:lpstr>
      <vt:lpstr>What is proof for?</vt:lpstr>
      <vt:lpstr>What is proof for?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Student arguments about #8</vt:lpstr>
      <vt:lpstr>Slide 25</vt:lpstr>
      <vt:lpstr>Slide 26</vt:lpstr>
      <vt:lpstr>Slide 27</vt:lpstr>
      <vt:lpstr>Slide 28</vt:lpstr>
      <vt:lpstr>Slide 29</vt:lpstr>
      <vt:lpstr>Reflecting and Critiquing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  Thanks for coming!</vt:lpstr>
    </vt:vector>
  </TitlesOfParts>
  <Company>Saint Ann's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Proof </dc:title>
  <dc:creator>Justin Lanier</dc:creator>
  <cp:lastModifiedBy>Justin Lanier</cp:lastModifiedBy>
  <cp:revision>25</cp:revision>
  <dcterms:created xsi:type="dcterms:W3CDTF">2011-11-19T13:37:37Z</dcterms:created>
  <dcterms:modified xsi:type="dcterms:W3CDTF">2011-11-19T16:44:26Z</dcterms:modified>
</cp:coreProperties>
</file>